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7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73" r:id="rId11"/>
    <p:sldId id="272" r:id="rId12"/>
    <p:sldId id="274" r:id="rId13"/>
    <p:sldId id="275" r:id="rId14"/>
    <p:sldId id="278" r:id="rId15"/>
    <p:sldId id="281" r:id="rId16"/>
    <p:sldId id="279" r:id="rId17"/>
    <p:sldId id="280" r:id="rId18"/>
    <p:sldId id="282" r:id="rId19"/>
    <p:sldId id="277" r:id="rId20"/>
    <p:sldId id="283" r:id="rId21"/>
    <p:sldId id="284" r:id="rId22"/>
    <p:sldId id="285" r:id="rId23"/>
    <p:sldId id="288" r:id="rId24"/>
    <p:sldId id="286" r:id="rId25"/>
    <p:sldId id="289" r:id="rId2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zichtssectie" id="{5CBBF014-6478-4739-A374-2838DD398A86}">
          <p14:sldIdLst>
            <p14:sldId id="287"/>
          </p14:sldIdLst>
        </p14:section>
        <p14:section name="SITI 2021" id="{AEBE1E26-929A-4121-857A-5B146BCF150C}">
          <p14:sldIdLst>
            <p14:sldId id="256"/>
            <p14:sldId id="263"/>
          </p14:sldIdLst>
        </p14:section>
        <p14:section name="Achtergrond en context" id="{7A53F554-4FF0-4936-9478-8AF7DE74FE6A}">
          <p14:sldIdLst>
            <p14:sldId id="257"/>
            <p14:sldId id="258"/>
            <p14:sldId id="259"/>
            <p14:sldId id="260"/>
            <p14:sldId id="261"/>
            <p14:sldId id="262"/>
            <p14:sldId id="273"/>
          </p14:sldIdLst>
        </p14:section>
        <p14:section name="Doel en inhoud van de regeling" id="{0FD99ED4-66F1-4D93-8D52-2756D78532AC}">
          <p14:sldIdLst>
            <p14:sldId id="272"/>
            <p14:sldId id="274"/>
            <p14:sldId id="275"/>
            <p14:sldId id="278"/>
            <p14:sldId id="281"/>
            <p14:sldId id="279"/>
            <p14:sldId id="280"/>
          </p14:sldIdLst>
        </p14:section>
        <p14:section name="Indiening en beoordeling" id="{B2E9D0C0-FF86-41D8-9BCF-A0E12BAEB374}">
          <p14:sldIdLst>
            <p14:sldId id="282"/>
            <p14:sldId id="277"/>
            <p14:sldId id="283"/>
            <p14:sldId id="284"/>
            <p14:sldId id="285"/>
            <p14:sldId id="288"/>
            <p14:sldId id="28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117" autoAdjust="0"/>
  </p:normalViewPr>
  <p:slideViewPr>
    <p:cSldViewPr>
      <p:cViewPr varScale="1">
        <p:scale>
          <a:sx n="120" d="100"/>
          <a:sy n="120" d="100"/>
        </p:scale>
        <p:origin x="130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3AC76-25C6-437E-9DFD-5867ABEC7E67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92B87-7258-45D2-9C05-7097D07225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56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Welkom allemaal.</a:t>
            </a:r>
          </a:p>
          <a:p>
            <a:r>
              <a:rPr lang="nl-NL" dirty="0"/>
              <a:t>Flink gezelschap. Mooi dat er zoveel belangstelling is.</a:t>
            </a:r>
          </a:p>
          <a:p>
            <a:r>
              <a:rPr lang="nl-NL" dirty="0"/>
              <a:t>Betekend wel dat we wat ‘etherdiscipline’ moeten hebben. Dus graag de microfoon op </a:t>
            </a:r>
            <a:r>
              <a:rPr lang="nl-NL" dirty="0" err="1"/>
              <a:t>mute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Paar opmerkingen vooraf:</a:t>
            </a:r>
          </a:p>
          <a:p>
            <a:pPr marL="171450" indent="-171450">
              <a:buFontTx/>
              <a:buChar char="-"/>
            </a:pPr>
            <a:r>
              <a:rPr lang="nl-NL" dirty="0"/>
              <a:t>De presentatie wordt rondgestuurd</a:t>
            </a:r>
          </a:p>
          <a:p>
            <a:pPr marL="171450" indent="-171450">
              <a:buFontTx/>
              <a:buChar char="-"/>
            </a:pPr>
            <a:r>
              <a:rPr lang="nl-NL" dirty="0"/>
              <a:t>NB: de regeling + de toelichting is leidend bij de beoordeling van projecten</a:t>
            </a:r>
          </a:p>
          <a:p>
            <a:pPr marL="171450" indent="-171450">
              <a:buFontTx/>
              <a:buChar char="-"/>
            </a:pPr>
            <a:r>
              <a:rPr lang="nl-NL" dirty="0"/>
              <a:t>Dit </a:t>
            </a:r>
            <a:r>
              <a:rPr lang="nl-NL" dirty="0" err="1"/>
              <a:t>webinar</a:t>
            </a:r>
            <a:r>
              <a:rPr lang="nl-NL" dirty="0"/>
              <a:t> gaat over de hoofdlijnen. Als je vragen over een specifiek project hebt, dan is er de mogelijkheid om een afspraak te maken.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2B87-7258-45D2-9C05-7097D072254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74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Provincie heeft 20,5 miljoen euro ontvangen van het NPG voor uitvoering van de investeringsregeling.</a:t>
            </a:r>
          </a:p>
          <a:p>
            <a:pPr marL="171450" indent="-171450">
              <a:buFontTx/>
              <a:buChar char="-"/>
            </a:pPr>
            <a:r>
              <a:rPr lang="nl-NL" dirty="0"/>
              <a:t>NPG bedoeld om Groningers nieuw perspectief te bieden tegen de achtergrond van de gaswinningsproblematiek</a:t>
            </a:r>
          </a:p>
          <a:p>
            <a:pPr marL="171450" indent="-171450">
              <a:buFontTx/>
              <a:buChar char="-"/>
            </a:pPr>
            <a:r>
              <a:rPr lang="nl-NL" dirty="0"/>
              <a:t>1,15 miljard door het Rijk beschikbaar gesteld.</a:t>
            </a:r>
          </a:p>
          <a:p>
            <a:pPr marL="171450" indent="-171450">
              <a:buFontTx/>
              <a:buChar char="-"/>
            </a:pPr>
            <a:r>
              <a:rPr lang="nl-NL" dirty="0"/>
              <a:t>Vergroten van de ‘brede welvaart’ voor Groningers: Economie, natuur en klimaat, leefbaarheid, Werken en Leren.</a:t>
            </a:r>
          </a:p>
          <a:p>
            <a:pPr marL="171450" indent="-171450">
              <a:buFontTx/>
              <a:buChar char="-"/>
            </a:pPr>
            <a:r>
              <a:rPr lang="nl-NL" dirty="0"/>
              <a:t>Zwaartepunt linksboven, maar aanvragers worden met de SITI ook geprikkeld op linksonder 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2B87-7258-45D2-9C05-7097D072254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90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Toelichting: We werken in de regio aan een innovatie ecosysteem voor duurzame industrie. We hebben t/m TRL 6/7 nu faciliteiten op zijn plek van fundamenteel onderzoek t/m pilots in bijv.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ZAP, AVEBE innovatiecentrum. We werken aan faciliteiten voor TRL 7/8 demofabrieken in het Chemport Innovation Centre. De volgende 'hobbel' is de commercialisatiefase van nieuwe technologie. Precies daar heeft deze regeling meerwaarde. Faciliteren van innovatieve flagship projecten, First-of-a-kind commerciële fabrieken.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2B87-7258-45D2-9C05-7097D072254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94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E648E-AD6F-4EBB-9FC1-B28F3300706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234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92B87-7258-45D2-9C05-7097D072254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88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9103C6-3C6A-4F48-9FE3-FD669E485250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9DD121-AB32-4946-8587-2B4BF351C7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53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9103C6-3C6A-4F48-9FE3-FD669E485250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9DD121-AB32-4946-8587-2B4BF351C73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32B5D80-47AA-4F73-B7F5-7CB86751A8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956" cy="9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2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9103C6-3C6A-4F48-9FE3-FD669E485250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9DD121-AB32-4946-8587-2B4BF351C73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E0929E8-545E-4A3F-93E3-9C259C83AA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956" cy="9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9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9103C6-3C6A-4F48-9FE3-FD669E485250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9DD121-AB32-4946-8587-2B4BF351C73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2B9A8DF-E868-4E24-A1DB-79AB38F78C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956" cy="9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9103C6-3C6A-4F48-9FE3-FD669E485250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9DD121-AB32-4946-8587-2B4BF351C7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9103C6-3C6A-4F48-9FE3-FD669E485250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9DD121-AB32-4946-8587-2B4BF351C73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D0526E9-537B-4A64-9EDE-325EB27DE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956" cy="9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3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9103C6-3C6A-4F48-9FE3-FD669E485250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9DD121-AB32-4946-8587-2B4BF351C73E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AB4537-0999-42BE-9208-139C651CEB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956" cy="9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8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9103C6-3C6A-4F48-9FE3-FD669E485250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9DD121-AB32-4946-8587-2B4BF351C73E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B4F2EBD-FD72-4F44-8A2C-F9D37CB08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956" cy="9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6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9103C6-3C6A-4F48-9FE3-FD669E485250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9DD121-AB32-4946-8587-2B4BF351C73E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99CDBB-6D5E-47CB-87A8-64AFEBC13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956" cy="9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9103C6-3C6A-4F48-9FE3-FD669E485250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9DD121-AB32-4946-8587-2B4BF351C73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ADFBFD5-9FDC-40C0-9E37-49AB5676F5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956" cy="9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2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9103C6-3C6A-4F48-9FE3-FD669E485250}" type="datetimeFigureOut">
              <a:rPr lang="nl-NL" smtClean="0"/>
              <a:t>15-2-2021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79DD121-AB32-4946-8587-2B4BF351C73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8B8D384-5EDF-4F9A-988C-6805F8BFF3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956" cy="9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3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9914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85590"/>
            <a:ext cx="8229600" cy="296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5878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Wingdings" panose="05000000000000000000" pitchFamily="2" charset="2"/>
        <a:buChar char="q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7CC63-ACA0-4B46-AA84-E86AEE7F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Overzichtzoom 4">
                <a:extLst>
                  <a:ext uri="{FF2B5EF4-FFF2-40B4-BE49-F238E27FC236}">
                    <a16:creationId xmlns:a16="http://schemas.microsoft.com/office/drawing/2014/main" id="{265F8A2B-DA1B-4B65-BBEF-75CD0D539F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0624870"/>
                  </p:ext>
                </p:extLst>
              </p:nvPr>
            </p:nvGraphicFramePr>
            <p:xfrm>
              <a:off x="457200" y="1985963"/>
              <a:ext cx="8229600" cy="2962275"/>
            </p:xfrm>
            <a:graphic>
              <a:graphicData uri="http://schemas.microsoft.com/office/powerpoint/2016/summaryzoom">
                <psuz:summaryZm>
                  <psuz:summaryZmObj sectionId="{AEBE1E26-929A-4121-857A-5B146BCF150C}">
                    <psuz:zmPr id="{48805599-07FF-4C81-A5FB-A262B965D0BE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00547" y="103681"/>
                          <a:ext cx="2369819" cy="133302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A53F554-4FF0-4936-9478-8AF7DE74FE6A}">
                    <psuz:zmPr id="{1A67AEF2-AAB2-4C5E-B494-7D3C976C325C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59234" y="103681"/>
                          <a:ext cx="2369819" cy="133302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FD99ED4-66F1-4D93-8D52-2756D78532AC}">
                    <psuz:zmPr id="{21CE9EA3-DAF8-4100-951D-F05B88C31425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00547" y="1525572"/>
                          <a:ext cx="2369819" cy="133302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2E9D0C0-FF86-41D8-9BCF-A0E12BAEB374}">
                    <psuz:zmPr id="{E48F1D56-504C-4655-9E06-9EAACCF28F3F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59234" y="1525572"/>
                          <a:ext cx="2369819" cy="133302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Overzichtzoom 4">
                <a:extLst>
                  <a:ext uri="{FF2B5EF4-FFF2-40B4-BE49-F238E27FC236}">
                    <a16:creationId xmlns:a16="http://schemas.microsoft.com/office/drawing/2014/main" id="{265F8A2B-DA1B-4B65-BBEF-75CD0D539F9E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57200" y="1985963"/>
                <a:ext cx="8229600" cy="2962275"/>
                <a:chOff x="457200" y="1985963"/>
                <a:chExt cx="8229600" cy="2962275"/>
              </a:xfrm>
            </p:grpSpPr>
            <p:pic>
              <p:nvPicPr>
                <p:cNvPr id="3" name="Afbeelding 3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57747" y="2089644"/>
                  <a:ext cx="2369819" cy="133302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Afbeelding 4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16434" y="2089644"/>
                  <a:ext cx="2369819" cy="133302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Afbeelding 6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57747" y="3511535"/>
                  <a:ext cx="2369819" cy="133302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Afbeelding 7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16434" y="3511535"/>
                  <a:ext cx="2369819" cy="133302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0057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0B939C4-9973-4FB5-BB5A-23D019CAB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38" y="0"/>
            <a:ext cx="82208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4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202BE2B-9C4B-4618-A72B-261C9819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en inhoud van de regeling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F38686F-D6B1-486A-8FF0-86C2D5605910}"/>
              </a:ext>
            </a:extLst>
          </p:cNvPr>
          <p:cNvSpPr/>
          <p:nvPr/>
        </p:nvSpPr>
        <p:spPr>
          <a:xfrm>
            <a:off x="0" y="0"/>
            <a:ext cx="2384571" cy="1025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334130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D0C6D-7CFB-445B-B7A7-EE93528E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857250"/>
          </a:xfrm>
        </p:spPr>
        <p:txBody>
          <a:bodyPr/>
          <a:lstStyle/>
          <a:p>
            <a:r>
              <a:rPr lang="nl-NL" dirty="0"/>
              <a:t>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C0D37-FCCF-4C86-9B7E-2EEEA689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1630"/>
            <a:ext cx="8579296" cy="3456384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 Investeringssteun</a:t>
            </a:r>
          </a:p>
          <a:p>
            <a:r>
              <a:rPr lang="nl-NL" dirty="0"/>
              <a:t> Werkgelegenheid en economische structuur</a:t>
            </a:r>
          </a:p>
          <a:p>
            <a:r>
              <a:rPr lang="nl-NL" dirty="0"/>
              <a:t> Door vergroening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Bijdragen aan:</a:t>
            </a:r>
          </a:p>
          <a:p>
            <a:r>
              <a:rPr lang="nl-NL" dirty="0"/>
              <a:t> Opleidingskansen</a:t>
            </a:r>
          </a:p>
          <a:p>
            <a:r>
              <a:rPr lang="nl-NL" dirty="0"/>
              <a:t> Innovatie-infrastructuur</a:t>
            </a:r>
          </a:p>
          <a:p>
            <a:r>
              <a:rPr lang="nl-NL" dirty="0"/>
              <a:t> Leefbaarheid en een gezonde leefomgeving</a:t>
            </a:r>
          </a:p>
          <a:p>
            <a:r>
              <a:rPr lang="nl-NL" dirty="0"/>
              <a:t> Energiebesparing</a:t>
            </a:r>
          </a:p>
        </p:txBody>
      </p:sp>
    </p:spTree>
    <p:extLst>
      <p:ext uri="{BB962C8B-B14F-4D97-AF65-F5344CB8AC3E}">
        <p14:creationId xmlns:p14="http://schemas.microsoft.com/office/powerpoint/2010/main" val="34247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74F9A-7441-4EAF-BEB4-C7B00F5F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E26AE0-5D7C-4FBF-A4E6-A9EF2AE3E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541338"/>
            <a:r>
              <a:rPr lang="nl-NL" dirty="0"/>
              <a:t>Nieuwe of bestaande industriële ondernemingen in de provincie Groningen</a:t>
            </a:r>
          </a:p>
          <a:p>
            <a:pPr marL="541338" indent="-541338"/>
            <a:r>
              <a:rPr lang="nl-NL" dirty="0"/>
              <a:t>Ondergrens investering: 5 M€</a:t>
            </a:r>
          </a:p>
          <a:p>
            <a:pPr marL="541338" indent="-541338"/>
            <a:r>
              <a:rPr lang="nl-NL" dirty="0"/>
              <a:t>Zernike: ondergrens investering 1M€</a:t>
            </a:r>
          </a:p>
        </p:txBody>
      </p:sp>
    </p:spTree>
    <p:extLst>
      <p:ext uri="{BB962C8B-B14F-4D97-AF65-F5344CB8AC3E}">
        <p14:creationId xmlns:p14="http://schemas.microsoft.com/office/powerpoint/2010/main" val="411173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2D920-4F09-4A26-B6DD-ABBE03C3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</p:spPr>
        <p:txBody>
          <a:bodyPr/>
          <a:lstStyle/>
          <a:p>
            <a:r>
              <a:rPr lang="nl-NL" dirty="0"/>
              <a:t>Scope (selectiecriteria)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9961F9-F718-4B23-ABB2-13E59839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319214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 Bijdragen aan vergroening industriële ketens:</a:t>
            </a:r>
          </a:p>
          <a:p>
            <a:pPr lvl="1"/>
            <a:r>
              <a:rPr lang="nl-NL" dirty="0"/>
              <a:t>CO2 vrije waterstof voor industriële ketens</a:t>
            </a:r>
          </a:p>
          <a:p>
            <a:pPr lvl="1"/>
            <a:r>
              <a:rPr lang="nl-NL" dirty="0"/>
              <a:t>Biobased grondstoffen, </a:t>
            </a:r>
            <a:r>
              <a:rPr lang="nl-NL" dirty="0" err="1"/>
              <a:t>halffabrikaten</a:t>
            </a:r>
            <a:r>
              <a:rPr lang="nl-NL" dirty="0"/>
              <a:t>, producten of geavanceerde brandstoffen (</a:t>
            </a:r>
            <a:r>
              <a:rPr lang="nl-NL" u="sng" dirty="0"/>
              <a:t>geen </a:t>
            </a:r>
            <a:r>
              <a:rPr lang="nl-NL" u="sng" dirty="0" err="1"/>
              <a:t>bijmengverpl</a:t>
            </a:r>
            <a:r>
              <a:rPr lang="nl-NL" dirty="0"/>
              <a:t>.)</a:t>
            </a:r>
          </a:p>
          <a:p>
            <a:pPr lvl="1"/>
            <a:r>
              <a:rPr lang="nl-NL" dirty="0"/>
              <a:t>Circulair (hergebruik voor </a:t>
            </a:r>
            <a:r>
              <a:rPr lang="nl-NL" u="sng" dirty="0"/>
              <a:t>hoogwaardige</a:t>
            </a:r>
            <a:r>
              <a:rPr lang="nl-NL" dirty="0"/>
              <a:t> toepassing)</a:t>
            </a:r>
          </a:p>
          <a:p>
            <a:pPr lvl="1"/>
            <a:r>
              <a:rPr lang="nl-NL" dirty="0"/>
              <a:t>Elektrificatie (alleen voor bestaande industrie)</a:t>
            </a:r>
          </a:p>
          <a:p>
            <a:r>
              <a:rPr lang="nl-NL" dirty="0"/>
              <a:t> Binnen 3 jaar uitgevoerd</a:t>
            </a:r>
          </a:p>
        </p:txBody>
      </p:sp>
    </p:spTree>
    <p:extLst>
      <p:ext uri="{BB962C8B-B14F-4D97-AF65-F5344CB8AC3E}">
        <p14:creationId xmlns:p14="http://schemas.microsoft.com/office/powerpoint/2010/main" val="197156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5D33C-6777-4276-97E4-BF6D4178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</p:spPr>
        <p:txBody>
          <a:bodyPr/>
          <a:lstStyle/>
          <a:p>
            <a:r>
              <a:rPr lang="nl-NL" dirty="0"/>
              <a:t>Kwaliteitscriteria</a:t>
            </a:r>
          </a:p>
        </p:txBody>
      </p:sp>
      <p:graphicFrame>
        <p:nvGraphicFramePr>
          <p:cNvPr id="3" name="Tijdelijke aanduiding voor inhoud 3">
            <a:extLst>
              <a:ext uri="{FF2B5EF4-FFF2-40B4-BE49-F238E27FC236}">
                <a16:creationId xmlns:a16="http://schemas.microsoft.com/office/drawing/2014/main" id="{FD4EEE33-490B-459A-A485-62224F1F6F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17521"/>
              </p:ext>
            </p:extLst>
          </p:nvPr>
        </p:nvGraphicFramePr>
        <p:xfrm>
          <a:off x="539552" y="1635646"/>
          <a:ext cx="6336704" cy="34137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30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tx1"/>
                          </a:solidFill>
                        </a:rPr>
                        <a:t>Criteria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200" b="1" dirty="0">
                          <a:solidFill>
                            <a:schemeClr val="tx1"/>
                          </a:solidFill>
                        </a:rPr>
                        <a:t>Punten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200" b="0" dirty="0"/>
                        <a:t>Duurzaamheid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0" dirty="0"/>
                        <a:t>40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200" b="0" dirty="0"/>
                        <a:t>Werkgelegenheid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0" dirty="0"/>
                        <a:t>20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Economische</a:t>
                      </a:r>
                      <a:r>
                        <a:rPr lang="de-DE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structuur</a:t>
                      </a:r>
                      <a:endParaRPr lang="nl-NL" sz="2200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0" dirty="0"/>
                        <a:t>15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Innovatiegerichtheid</a:t>
                      </a:r>
                      <a:endParaRPr lang="nl-NL" sz="2200" b="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0" dirty="0"/>
                        <a:t>10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200" b="0" dirty="0"/>
                        <a:t>Werken en leren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0" dirty="0"/>
                        <a:t>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Omgevingskwaliteit en leefbaarheid</a:t>
                      </a:r>
                      <a:endParaRPr lang="nl-NL" sz="2200" b="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b="0" dirty="0"/>
                        <a:t>   5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tx1"/>
                          </a:solidFill>
                        </a:rPr>
                        <a:t>Minimaal 7</a:t>
                      </a:r>
                      <a:r>
                        <a:rPr lang="nl-NL" sz="2200" baseline="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nl-NL" sz="2200" baseline="0" dirty="0" err="1">
                          <a:solidFill>
                            <a:schemeClr val="tx1"/>
                          </a:solidFill>
                        </a:rPr>
                        <a:t>pnt</a:t>
                      </a:r>
                      <a:endParaRPr lang="nl-N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241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65EA6-3659-4D5C-A6DC-280E86DC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Subsidie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C18C79-2122-4937-938D-43EFDFEE0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1338" indent="-541338"/>
            <a:r>
              <a:rPr lang="nl-NL" dirty="0"/>
              <a:t>Investeringen in DBU en bijbehorende gebouwen;</a:t>
            </a:r>
          </a:p>
          <a:p>
            <a:pPr marL="541338" indent="-541338"/>
            <a:r>
              <a:rPr lang="nl-NL" dirty="0"/>
              <a:t>Max. 10% voor grootbedrijf</a:t>
            </a:r>
          </a:p>
          <a:p>
            <a:pPr marL="541338" indent="-541338"/>
            <a:r>
              <a:rPr lang="nl-NL" dirty="0"/>
              <a:t>Max. 20% voor MKB</a:t>
            </a:r>
          </a:p>
          <a:p>
            <a:pPr marL="541338" indent="-541338"/>
            <a:r>
              <a:rPr lang="nl-NL" dirty="0"/>
              <a:t>Max. 3 M€ voor een project</a:t>
            </a:r>
          </a:p>
          <a:p>
            <a:pPr marL="541338" indent="-541338"/>
            <a:r>
              <a:rPr lang="nl-NL" dirty="0"/>
              <a:t>Cumulatief max. 5 M€ voor een onderneming die al SITI subsidie heeft ontvangen</a:t>
            </a:r>
          </a:p>
          <a:p>
            <a:pPr marL="541338" indent="-541338"/>
            <a:r>
              <a:rPr lang="nl-NL" dirty="0"/>
              <a:t>Begrensd op maximaal toegestane staatssteun volgens de AGVV</a:t>
            </a:r>
          </a:p>
        </p:txBody>
      </p:sp>
    </p:spTree>
    <p:extLst>
      <p:ext uri="{BB962C8B-B14F-4D97-AF65-F5344CB8AC3E}">
        <p14:creationId xmlns:p14="http://schemas.microsoft.com/office/powerpoint/2010/main" val="272894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E4E98-862D-4936-B27A-52CF092F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Micro seminar staatssteun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46E985-6991-4038-8F03-D50D215D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541338"/>
            <a:r>
              <a:rPr lang="nl-NL" dirty="0"/>
              <a:t>SITI in beginsel bedoeld voor regionale investeringssteun (artikel 13 en 14 AGVV)</a:t>
            </a:r>
          </a:p>
          <a:p>
            <a:pPr marL="541338" indent="-541338"/>
            <a:r>
              <a:rPr lang="nl-NL" dirty="0"/>
              <a:t>Maar ook steun mogelijk op grond van milieusteunkader (artikel 36 t/m 38 AGVV)</a:t>
            </a:r>
          </a:p>
        </p:txBody>
      </p:sp>
    </p:spTree>
    <p:extLst>
      <p:ext uri="{BB962C8B-B14F-4D97-AF65-F5344CB8AC3E}">
        <p14:creationId xmlns:p14="http://schemas.microsoft.com/office/powerpoint/2010/main" val="366263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472EF-48B1-45D6-99E2-845290F9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Indiening en beoordeling</a:t>
            </a:r>
          </a:p>
        </p:txBody>
      </p:sp>
    </p:spTree>
    <p:extLst>
      <p:ext uri="{BB962C8B-B14F-4D97-AF65-F5344CB8AC3E}">
        <p14:creationId xmlns:p14="http://schemas.microsoft.com/office/powerpoint/2010/main" val="58104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E1CED-F726-4426-A0CB-FF8E8BCF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Openstelling 15 maart 2021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BE8A2C-8747-447C-9269-3860CA30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1338" indent="-541338"/>
            <a:r>
              <a:rPr lang="nl-NL" dirty="0"/>
              <a:t>Subsidieplafond 10 M€</a:t>
            </a:r>
          </a:p>
          <a:p>
            <a:pPr marL="541338" indent="-541338"/>
            <a:r>
              <a:rPr lang="nl-NL" dirty="0"/>
              <a:t>Wie het eerst komt het eerst maalt</a:t>
            </a:r>
          </a:p>
          <a:p>
            <a:pPr marL="541338" indent="-541338"/>
            <a:r>
              <a:rPr lang="nl-NL" dirty="0"/>
              <a:t>Alleen complete aanvragen worden in behandeling genomen</a:t>
            </a:r>
          </a:p>
          <a:p>
            <a:pPr marL="541338" indent="-541338"/>
            <a:r>
              <a:rPr lang="nl-NL" dirty="0"/>
              <a:t>Loting bij indiening op dezelfde dag</a:t>
            </a:r>
          </a:p>
        </p:txBody>
      </p:sp>
    </p:spTree>
    <p:extLst>
      <p:ext uri="{BB962C8B-B14F-4D97-AF65-F5344CB8AC3E}">
        <p14:creationId xmlns:p14="http://schemas.microsoft.com/office/powerpoint/2010/main" val="31429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dirty="0">
                <a:solidFill>
                  <a:schemeClr val="tx2"/>
                </a:solidFill>
              </a:rPr>
              <a:t>SITI 2021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700338"/>
            <a:ext cx="6400800" cy="1314450"/>
          </a:xfrm>
        </p:spPr>
        <p:txBody>
          <a:bodyPr>
            <a:normAutofit/>
          </a:bodyPr>
          <a:lstStyle/>
          <a:p>
            <a:r>
              <a:rPr lang="nl-NL" i="1" dirty="0">
                <a:solidFill>
                  <a:srgbClr val="FFC000"/>
                </a:solidFill>
              </a:rPr>
              <a:t>Subsidie Investeren in Toekomstbestendige Industrie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7B3B50-7911-47B1-A4D2-3E06F374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3779912" cy="98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72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3D501-FB46-4270-A789-F561685E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1470"/>
            <a:ext cx="6635080" cy="857250"/>
          </a:xfrm>
        </p:spPr>
        <p:txBody>
          <a:bodyPr/>
          <a:lstStyle/>
          <a:p>
            <a:r>
              <a:rPr lang="nl-NL" dirty="0"/>
              <a:t>Complete aanvraag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1B9EDB-4C43-4605-8202-75CF1912D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987574"/>
            <a:ext cx="7632848" cy="4104456"/>
          </a:xfrm>
        </p:spPr>
        <p:txBody>
          <a:bodyPr numCol="1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Projectplan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Begroting en financiering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Businesscase + cashflow analyse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Financieringsdocumentatie (sluitende financiering)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Juridische organisatiestructuur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Onafhankelijke onderbouwing CO2 reductie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Staatsteun analyse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Jaarrekening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Ondertekeningsblad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9716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8E669-FAAE-484D-B8F7-6CF8B6BE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857250"/>
          </a:xfrm>
        </p:spPr>
        <p:txBody>
          <a:bodyPr/>
          <a:lstStyle/>
          <a:p>
            <a:r>
              <a:rPr lang="nl-NL" dirty="0"/>
              <a:t>Sluitende financiering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7C8AD1-5DB6-40B7-96FB-FF8DCBBE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514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Bij aanvraag</a:t>
            </a:r>
          </a:p>
          <a:p>
            <a:r>
              <a:rPr lang="nl-NL" dirty="0"/>
              <a:t> Uncommitted termsheet (gewaarmerkt)</a:t>
            </a:r>
          </a:p>
          <a:p>
            <a:r>
              <a:rPr lang="nl-NL" dirty="0"/>
              <a:t> Bewijzen dat financier over financiële middelen beschikt</a:t>
            </a:r>
          </a:p>
          <a:p>
            <a:r>
              <a:rPr lang="nl-NL" dirty="0"/>
              <a:t> Kopieën van evt. andere subsidie aanvragen / beschikkingen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 beschikking</a:t>
            </a:r>
          </a:p>
          <a:p>
            <a:r>
              <a:rPr lang="nl-NL" dirty="0"/>
              <a:t> Juridisch bindend aanbod van kapitaalverschaffers</a:t>
            </a:r>
          </a:p>
          <a:p>
            <a:endParaRPr lang="nl-NL" dirty="0"/>
          </a:p>
          <a:p>
            <a:r>
              <a:rPr lang="nl-NL" dirty="0"/>
              <a:t> Minimaal 25% risicodragende financiering</a:t>
            </a:r>
          </a:p>
        </p:txBody>
      </p:sp>
    </p:spTree>
    <p:extLst>
      <p:ext uri="{BB962C8B-B14F-4D97-AF65-F5344CB8AC3E}">
        <p14:creationId xmlns:p14="http://schemas.microsoft.com/office/powerpoint/2010/main" val="2301204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6B8B4-CA08-44CC-83DA-0371A70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Businesscase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90D9DD-33D2-407A-B3E0-82602951B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0850" indent="-450850"/>
            <a:r>
              <a:rPr lang="nl-NL" dirty="0"/>
              <a:t>Vormvrij</a:t>
            </a:r>
          </a:p>
          <a:p>
            <a:pPr marL="450850" indent="-450850"/>
            <a:r>
              <a:rPr lang="nl-NL" dirty="0"/>
              <a:t>Inclusief cashflow analyse</a:t>
            </a:r>
          </a:p>
          <a:p>
            <a:pPr marL="450850" indent="-450850"/>
            <a:r>
              <a:rPr lang="nl-NL" dirty="0"/>
              <a:t>Mogelijk toetsing (due diligence) door onafhankelijke derde</a:t>
            </a:r>
          </a:p>
          <a:p>
            <a:pPr lvl="1"/>
            <a:r>
              <a:rPr lang="nl-NL" dirty="0"/>
              <a:t>Innovatieve technologie</a:t>
            </a:r>
          </a:p>
          <a:p>
            <a:pPr lvl="1"/>
            <a:r>
              <a:rPr lang="nl-NL" dirty="0"/>
              <a:t>Startende onderneming</a:t>
            </a:r>
          </a:p>
          <a:p>
            <a:pPr lvl="1"/>
            <a:r>
              <a:rPr lang="nl-NL" dirty="0"/>
              <a:t>Afhankelijk van DD door bijv. banken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89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8C880-106A-4C40-99F6-660AA611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4188FD-6991-407B-A604-D6B65584D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Uitontwikkeld en </a:t>
            </a:r>
            <a:r>
              <a:rPr lang="nl-NL" dirty="0" err="1"/>
              <a:t>uitvoeringsgereed</a:t>
            </a:r>
            <a:r>
              <a:rPr lang="nl-NL" dirty="0"/>
              <a:t>?</a:t>
            </a:r>
          </a:p>
          <a:p>
            <a:r>
              <a:rPr lang="nl-NL" dirty="0"/>
              <a:t> Vergunningen (stikstof ?!)</a:t>
            </a:r>
          </a:p>
          <a:p>
            <a:r>
              <a:rPr lang="nl-NL" dirty="0"/>
              <a:t> Niet starten voor indiening aanvraag</a:t>
            </a:r>
          </a:p>
          <a:p>
            <a:r>
              <a:rPr lang="nl-NL" dirty="0"/>
              <a:t> Instandhoudingsverplichting &gt;5 jaar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420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A0A9A-42E5-4177-8ECB-7DE27D2A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A6750D-1829-4F0F-B28D-3142E4D92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 Bespreek het project met de provincie</a:t>
            </a:r>
          </a:p>
          <a:p>
            <a:r>
              <a:rPr lang="nl-NL" dirty="0"/>
              <a:t> Aanvraag indienen via SNN E-Loket (vanaf 15 maart 9.00u)</a:t>
            </a:r>
          </a:p>
          <a:p>
            <a:r>
              <a:rPr lang="nl-NL" dirty="0"/>
              <a:t> Toetsing compleetheid – provincie Groningen</a:t>
            </a:r>
          </a:p>
          <a:p>
            <a:r>
              <a:rPr lang="nl-NL" dirty="0"/>
              <a:t>Beoordeling + besluitvorming – SNN</a:t>
            </a:r>
          </a:p>
          <a:p>
            <a:endParaRPr lang="nl-NL" dirty="0"/>
          </a:p>
          <a:p>
            <a:r>
              <a:rPr lang="nl-NL" dirty="0"/>
              <a:t>Beslistermijn: 16 weken vanaf datum compleet</a:t>
            </a:r>
          </a:p>
        </p:txBody>
      </p:sp>
    </p:spTree>
    <p:extLst>
      <p:ext uri="{BB962C8B-B14F-4D97-AF65-F5344CB8AC3E}">
        <p14:creationId xmlns:p14="http://schemas.microsoft.com/office/powerpoint/2010/main" val="255846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EB7BC-1FBB-47C8-A8FE-BDC18D4E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87D728-B272-48A4-9191-9078D30A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Het gaat om de Groningers</a:t>
            </a:r>
          </a:p>
          <a:p>
            <a:r>
              <a:rPr lang="nl-NL" dirty="0"/>
              <a:t> Spel de regeling en toelichting</a:t>
            </a:r>
          </a:p>
          <a:p>
            <a:r>
              <a:rPr lang="nl-NL" dirty="0"/>
              <a:t> Vraag advies aan de provincie: </a:t>
            </a:r>
            <a:r>
              <a:rPr lang="nl-NL" dirty="0">
                <a:solidFill>
                  <a:srgbClr val="C00000"/>
                </a:solidFill>
              </a:rPr>
              <a:t>siti@provinciegroningen.nl</a:t>
            </a:r>
          </a:p>
          <a:p>
            <a:r>
              <a:rPr lang="nl-NL" dirty="0"/>
              <a:t> Is je project </a:t>
            </a:r>
            <a:r>
              <a:rPr lang="nl-NL" dirty="0" err="1"/>
              <a:t>uitvoeringsgereed</a:t>
            </a:r>
            <a:r>
              <a:rPr lang="nl-NL" dirty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25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977D7-780E-409E-92F6-B98FE674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  <a:r>
              <a:rPr lang="nl-NL" dirty="0" err="1"/>
              <a:t>webinar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AD794A-61AE-49F2-AC84-41207E9C0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 Voorstelrondje SITI team </a:t>
            </a:r>
          </a:p>
          <a:p>
            <a:r>
              <a:rPr lang="nl-NL" dirty="0"/>
              <a:t> Achtergrond en context</a:t>
            </a:r>
          </a:p>
          <a:p>
            <a:r>
              <a:rPr lang="nl-NL" dirty="0"/>
              <a:t> Doel en inhoud regeling</a:t>
            </a:r>
          </a:p>
          <a:p>
            <a:r>
              <a:rPr lang="nl-NL" dirty="0"/>
              <a:t> Indiening en beoordeling</a:t>
            </a:r>
          </a:p>
          <a:p>
            <a:endParaRPr lang="nl-NL" dirty="0"/>
          </a:p>
          <a:p>
            <a:r>
              <a:rPr lang="nl-NL" dirty="0"/>
              <a:t> Gelegenheid tot vragen</a:t>
            </a:r>
          </a:p>
        </p:txBody>
      </p:sp>
    </p:spTree>
    <p:extLst>
      <p:ext uri="{BB962C8B-B14F-4D97-AF65-F5344CB8AC3E}">
        <p14:creationId xmlns:p14="http://schemas.microsoft.com/office/powerpoint/2010/main" val="10020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C3EA47-6D5A-4685-94FA-929FF5F10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9">
            <a:extLst>
              <a:ext uri="{FF2B5EF4-FFF2-40B4-BE49-F238E27FC236}">
                <a16:creationId xmlns:a16="http://schemas.microsoft.com/office/drawing/2014/main" id="{A4E6FBE0-ED8D-4DF4-B94F-7F5B174E2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2" t="19979" r="46254" b="7080"/>
          <a:stretch/>
        </p:blipFill>
        <p:spPr>
          <a:xfrm>
            <a:off x="-36512" y="1"/>
            <a:ext cx="4025345" cy="51435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B7ED069-0A9E-4654-95A1-13AF96052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0"/>
            <a:ext cx="52602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5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0F251B3C-9107-401E-A1A4-A36FF7DC6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36" y="771550"/>
            <a:ext cx="7326927" cy="41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8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6922B8E-074D-4CF5-9065-CBBA14E72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71175"/>
            <a:ext cx="8172400" cy="43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6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A0CEBCF-F41C-4D4D-A88C-7DDF25ED9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" y="483518"/>
            <a:ext cx="9144000" cy="44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2">
            <a:extLst>
              <a:ext uri="{FF2B5EF4-FFF2-40B4-BE49-F238E27FC236}">
                <a16:creationId xmlns:a16="http://schemas.microsoft.com/office/drawing/2014/main" id="{4E535546-C009-49AF-BF0C-406AD1B73882}"/>
              </a:ext>
            </a:extLst>
          </p:cNvPr>
          <p:cNvSpPr txBox="1">
            <a:spLocks/>
          </p:cNvSpPr>
          <p:nvPr/>
        </p:nvSpPr>
        <p:spPr>
          <a:xfrm>
            <a:off x="4283968" y="2170908"/>
            <a:ext cx="4680520" cy="18039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nl-NL" sz="2800" b="1" u="sng" dirty="0">
                <a:solidFill>
                  <a:schemeClr val="tx2"/>
                </a:solidFill>
              </a:rPr>
              <a:t>Subsidieregeling investeren in Toekomstbestendige Industrie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54D986C7-0F32-4254-A9A2-6C730DDC1662}"/>
              </a:ext>
            </a:extLst>
          </p:cNvPr>
          <p:cNvSpPr/>
          <p:nvPr/>
        </p:nvSpPr>
        <p:spPr>
          <a:xfrm>
            <a:off x="179512" y="1275606"/>
            <a:ext cx="2736084" cy="3336896"/>
          </a:xfrm>
          <a:prstGeom prst="roundRect">
            <a:avLst/>
          </a:prstGeom>
          <a:solidFill>
            <a:schemeClr val="bg1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0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nl-NL" sz="4000" i="1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nl-NL" sz="3600" i="1">
                <a:solidFill>
                  <a:schemeClr val="bg1">
                    <a:lumMod val="65000"/>
                  </a:schemeClr>
                </a:solidFill>
              </a:rPr>
              <a:t>Uitvoerings-paragraaf</a:t>
            </a:r>
          </a:p>
        </p:txBody>
      </p:sp>
      <p:pic>
        <p:nvPicPr>
          <p:cNvPr id="4" name="Picture 2" descr="Onze dienstverlening: volledige service van idee tot uitvoering ...">
            <a:extLst>
              <a:ext uri="{FF2B5EF4-FFF2-40B4-BE49-F238E27FC236}">
                <a16:creationId xmlns:a16="http://schemas.microsoft.com/office/drawing/2014/main" id="{25FF7555-E9FC-4EC9-A4D0-B35FE1675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5" t="26111" r="29822" b="34433"/>
          <a:stretch/>
        </p:blipFill>
        <p:spPr bwMode="auto">
          <a:xfrm>
            <a:off x="839344" y="1499037"/>
            <a:ext cx="1385100" cy="13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: links/rechts 4">
            <a:extLst>
              <a:ext uri="{FF2B5EF4-FFF2-40B4-BE49-F238E27FC236}">
                <a16:creationId xmlns:a16="http://schemas.microsoft.com/office/drawing/2014/main" id="{3D7F3656-C369-49F9-8CEF-F79583A4931E}"/>
              </a:ext>
            </a:extLst>
          </p:cNvPr>
          <p:cNvSpPr/>
          <p:nvPr/>
        </p:nvSpPr>
        <p:spPr>
          <a:xfrm>
            <a:off x="3003152" y="2656138"/>
            <a:ext cx="1144552" cy="416727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08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36B4828-E45A-48E0-A3CC-43BB5EA7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chemeClr val="tx2"/>
                </a:solidFill>
              </a:rPr>
              <a:t>Onderleggers SITI2021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3D32733-F3CD-4308-A0CD-A9BAE29A9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61" y="2054146"/>
            <a:ext cx="2210163" cy="310855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CCCF0C9-1B2B-4169-B9E1-5E04CFDB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547" y="2052955"/>
            <a:ext cx="1974380" cy="308775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900190-0B8D-4C9B-A83E-8A7BD11FD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53625"/>
            <a:ext cx="2177343" cy="306996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88685B3-A0AD-4DFB-A4A5-E7C5B37AF3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13" t="5179" r="29525"/>
          <a:stretch/>
        </p:blipFill>
        <p:spPr>
          <a:xfrm>
            <a:off x="-51033" y="2052955"/>
            <a:ext cx="2312770" cy="30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245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wit met leeuw</Template>
  <TotalTime>1012</TotalTime>
  <Words>710</Words>
  <Application>Microsoft Office PowerPoint</Application>
  <PresentationFormat>Diavoorstelling (16:9)</PresentationFormat>
  <Paragraphs>133</Paragraphs>
  <Slides>25</Slides>
  <Notes>5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Kantoorthema</vt:lpstr>
      <vt:lpstr>PowerPoint-presentatie</vt:lpstr>
      <vt:lpstr>SITI 2021</vt:lpstr>
      <vt:lpstr>Inhoud webinar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Onderleggers SITI2021</vt:lpstr>
      <vt:lpstr>PowerPoint-presentatie</vt:lpstr>
      <vt:lpstr>Doel en inhoud van de regeling</vt:lpstr>
      <vt:lpstr>Doel</vt:lpstr>
      <vt:lpstr>Doelgroep</vt:lpstr>
      <vt:lpstr>Scope (selectiecriteria)</vt:lpstr>
      <vt:lpstr>Kwaliteitscriteria</vt:lpstr>
      <vt:lpstr>Subsidie</vt:lpstr>
      <vt:lpstr>Micro seminar staatssteun</vt:lpstr>
      <vt:lpstr>Indiening en beoordeling</vt:lpstr>
      <vt:lpstr>Openstelling 15 maart 2021</vt:lpstr>
      <vt:lpstr>Complete aanvraag</vt:lpstr>
      <vt:lpstr>Sluitende financiering</vt:lpstr>
      <vt:lpstr>Businesscase</vt:lpstr>
      <vt:lpstr>Aandachtspunten</vt:lpstr>
      <vt:lpstr>Proces</vt:lpstr>
      <vt:lpstr>Tot slot</vt:lpstr>
    </vt:vector>
  </TitlesOfParts>
  <Company>Provincie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SITI 2021</dc:title>
  <dc:creator>G.</dc:creator>
  <cp:lastModifiedBy>Wiersma G.</cp:lastModifiedBy>
  <cp:revision>38</cp:revision>
  <dcterms:created xsi:type="dcterms:W3CDTF">2021-02-09T12:37:38Z</dcterms:created>
  <dcterms:modified xsi:type="dcterms:W3CDTF">2021-02-15T19:48:39Z</dcterms:modified>
</cp:coreProperties>
</file>